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2" r:id="rId6"/>
    <p:sldId id="263" r:id="rId7"/>
    <p:sldId id="264" r:id="rId8"/>
    <p:sldId id="267"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80B564C9-C2C6-4AFD-9FF9-69AFA5BF79FA}">
          <p14:sldIdLst>
            <p14:sldId id="266"/>
            <p14:sldId id="257"/>
            <p14:sldId id="258"/>
            <p14:sldId id="259"/>
            <p14:sldId id="262"/>
            <p14:sldId id="263"/>
            <p14:sldId id="26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B57FE-CF05-42FF-125E-7B31856A5C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E5D3CE6-1A13-4EA7-0932-F9898726B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043DE61-A764-3948-5BB3-A00A68B404C0}"/>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2740065A-4071-4BD9-64A6-A03FB1BE742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1502D98-205B-B343-3D41-C64597ED95ED}"/>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2595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37FB-4EB8-2E38-4ABE-D4161C0CF7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025D5BE-02FC-609B-08DB-783E2A419A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CF492E-B5DB-F5FE-6B1A-C99E151CC8E3}"/>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ED096671-BF10-6594-CFD8-ED5CB6662A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CA029BA-934B-6F5D-057F-45AE81D7A2A0}"/>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32220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99CF4A-1F04-FD9A-87F5-5A8E9FFCB43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5220401-29A7-D88E-D68E-626EFAAB245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C9887D2-0F2F-FFC7-0F01-17943A2FBF7C}"/>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65EB82E5-1C85-6EF7-BB76-D9337DA4F3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D2B9BA9-A934-F300-606E-48A383A8D85F}"/>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169423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4F7FD-7C6E-FA04-28E0-862E7EEB514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07AE3CD-0EDA-19E0-BD92-B54DCD16EB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F575441-65DA-60AC-28B8-6942C14EA123}"/>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B2C8A123-08E0-C9E9-39EB-781CBC62B1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4E534B-1044-66D4-0330-4A76E3C8F605}"/>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247881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8813A-69A4-9854-ACCB-99503302D4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0EA2280-6459-E585-8ED9-ECB1243BA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FA49AB-F1EC-9051-A635-FF43790275BF}"/>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F4646B44-1E9E-A35E-791B-A75E650148C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7254802-939C-4C87-4FC3-B9770FAFEDEC}"/>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175872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A89C8-3FED-6CE2-730F-8F39B8227D6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C3C838-8EF9-3968-5FC1-0860078E3D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531A46C-F62F-3F1A-51B1-D1A32D94FF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9A4F05E-487A-5540-BC53-EA5749B0C331}"/>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6" name="Marcador de pie de página 5">
            <a:extLst>
              <a:ext uri="{FF2B5EF4-FFF2-40B4-BE49-F238E27FC236}">
                <a16:creationId xmlns:a16="http://schemas.microsoft.com/office/drawing/2014/main" id="{A4B81636-0BFB-C6BC-CF35-CD946EBF345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B1017BC-B76D-9AFE-3B42-A1D38E30C662}"/>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52392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E724-A986-039D-55B2-F0378C15116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33F192-B8C0-8CD4-0E22-189463439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06860D-D34C-F8E5-ABA1-68B34A3AD17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39A1DF9-438E-02C7-DA76-4D52763B0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1F6EDB4-A5FB-B200-4790-1B0AB23EE6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5E3D0A6-ACF0-3B99-F86B-C86C787F6CB8}"/>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8" name="Marcador de pie de página 7">
            <a:extLst>
              <a:ext uri="{FF2B5EF4-FFF2-40B4-BE49-F238E27FC236}">
                <a16:creationId xmlns:a16="http://schemas.microsoft.com/office/drawing/2014/main" id="{A8C15507-1324-518E-F4CE-F3D2D8F9D9F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883F8F7-86B6-CBD9-D622-A85FE2513552}"/>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76998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5D837-C21C-ECA0-DE0F-54D0DD2AF7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B4D33F0-7276-409E-5D04-07B0B44DEA7D}"/>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4" name="Marcador de pie de página 3">
            <a:extLst>
              <a:ext uri="{FF2B5EF4-FFF2-40B4-BE49-F238E27FC236}">
                <a16:creationId xmlns:a16="http://schemas.microsoft.com/office/drawing/2014/main" id="{36F68F87-9FA9-02FF-8406-C1F01BA234B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4F4AADE-6B49-8497-06FE-34E6D32DF9CB}"/>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68240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6AEB7A-3C61-A721-AB63-9B48F8FC7DAC}"/>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3" name="Marcador de pie de página 2">
            <a:extLst>
              <a:ext uri="{FF2B5EF4-FFF2-40B4-BE49-F238E27FC236}">
                <a16:creationId xmlns:a16="http://schemas.microsoft.com/office/drawing/2014/main" id="{7DCC0082-0243-F8DB-B4BF-D076A2B269D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CCE88B6-43C2-4121-16A4-D73D7DA64580}"/>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92890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8029F-BC96-AC81-7608-EE28FB49EC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5EAF6B2-66E8-18D4-8C46-F6D0E3F36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1B4EDB4-566B-D05E-9CFB-4B6EC8502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E32B2B-820D-E81B-EE10-CC833182C721}"/>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6" name="Marcador de pie de página 5">
            <a:extLst>
              <a:ext uri="{FF2B5EF4-FFF2-40B4-BE49-F238E27FC236}">
                <a16:creationId xmlns:a16="http://schemas.microsoft.com/office/drawing/2014/main" id="{538D4722-878E-A93F-A121-E3B7E2193C8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EF27205-ABB0-C213-881B-0BB3322E79B2}"/>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346282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FED26-55CB-AA03-4506-4319CBFDB0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666F925-0F56-8E0B-ED91-C159F83E3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E6CB980-355D-D7FF-FEDF-749619010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EDE210-0EDB-D13A-8FC1-8761B33FD51C}"/>
              </a:ext>
            </a:extLst>
          </p:cNvPr>
          <p:cNvSpPr>
            <a:spLocks noGrp="1"/>
          </p:cNvSpPr>
          <p:nvPr>
            <p:ph type="dt" sz="half" idx="10"/>
          </p:nvPr>
        </p:nvSpPr>
        <p:spPr/>
        <p:txBody>
          <a:bodyPr/>
          <a:lstStyle/>
          <a:p>
            <a:fld id="{4138605E-3D48-400D-9ACA-D0E49A1EFEAC}" type="datetimeFigureOut">
              <a:rPr lang="es-MX" smtClean="0"/>
              <a:t>27/10/2025</a:t>
            </a:fld>
            <a:endParaRPr lang="es-MX"/>
          </a:p>
        </p:txBody>
      </p:sp>
      <p:sp>
        <p:nvSpPr>
          <p:cNvPr id="6" name="Marcador de pie de página 5">
            <a:extLst>
              <a:ext uri="{FF2B5EF4-FFF2-40B4-BE49-F238E27FC236}">
                <a16:creationId xmlns:a16="http://schemas.microsoft.com/office/drawing/2014/main" id="{99DD26AF-4A5C-7D08-C343-E31BA131E6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26D70B-56F4-3345-5657-F6C6A8EFA99F}"/>
              </a:ext>
            </a:extLst>
          </p:cNvPr>
          <p:cNvSpPr>
            <a:spLocks noGrp="1"/>
          </p:cNvSpPr>
          <p:nvPr>
            <p:ph type="sldNum" sz="quarter" idx="12"/>
          </p:nvPr>
        </p:nvSpPr>
        <p:spPr/>
        <p:txBody>
          <a:bodyPr/>
          <a:lstStyle/>
          <a:p>
            <a:fld id="{637E1906-3402-4435-88E6-BAC2E459A596}" type="slidenum">
              <a:rPr lang="es-MX" smtClean="0"/>
              <a:t>‹Nº›</a:t>
            </a:fld>
            <a:endParaRPr lang="es-MX"/>
          </a:p>
        </p:txBody>
      </p:sp>
    </p:spTree>
    <p:extLst>
      <p:ext uri="{BB962C8B-B14F-4D97-AF65-F5344CB8AC3E}">
        <p14:creationId xmlns:p14="http://schemas.microsoft.com/office/powerpoint/2010/main" val="184879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0247B6-A39C-BBD7-45E3-77FD82D40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9D6FA62-EA5D-140A-4AA0-6F4C8151F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71EB20A-7B8A-635D-46C6-D9DCFC1DA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38605E-3D48-400D-9ACA-D0E49A1EFEAC}" type="datetimeFigureOut">
              <a:rPr lang="es-MX" smtClean="0"/>
              <a:t>27/10/2025</a:t>
            </a:fld>
            <a:endParaRPr lang="es-MX"/>
          </a:p>
        </p:txBody>
      </p:sp>
      <p:sp>
        <p:nvSpPr>
          <p:cNvPr id="5" name="Marcador de pie de página 4">
            <a:extLst>
              <a:ext uri="{FF2B5EF4-FFF2-40B4-BE49-F238E27FC236}">
                <a16:creationId xmlns:a16="http://schemas.microsoft.com/office/drawing/2014/main" id="{9D7E6D6B-7D62-4273-FC06-47C4D9FCC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EEFCE2E0-5051-7523-E7AE-F412FA403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7E1906-3402-4435-88E6-BAC2E459A596}" type="slidenum">
              <a:rPr lang="es-MX" smtClean="0"/>
              <a:t>‹Nº›</a:t>
            </a:fld>
            <a:endParaRPr lang="es-MX"/>
          </a:p>
        </p:txBody>
      </p:sp>
    </p:spTree>
    <p:extLst>
      <p:ext uri="{BB962C8B-B14F-4D97-AF65-F5344CB8AC3E}">
        <p14:creationId xmlns:p14="http://schemas.microsoft.com/office/powerpoint/2010/main" val="327483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7" name="Rectangle 2256">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Fesijal anuncia que no hubo avances en primera mesa de diálogo- Grupo  Milenio">
            <a:extLst>
              <a:ext uri="{FF2B5EF4-FFF2-40B4-BE49-F238E27FC236}">
                <a16:creationId xmlns:a16="http://schemas.microsoft.com/office/drawing/2014/main" id="{EE44F862-19EA-2EE8-4D79-A48B1370A0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522" r="-2" b="-2"/>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pejal: Esperan recuperar fondos de inversiones &quot;mal logradas&quot; | El  Informador">
            <a:extLst>
              <a:ext uri="{FF2B5EF4-FFF2-40B4-BE49-F238E27FC236}">
                <a16:creationId xmlns:a16="http://schemas.microsoft.com/office/drawing/2014/main" id="{F9E10870-29DD-8279-2FE8-5577D004EC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4569"/>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Profile for FESIJAL">
            <a:extLst>
              <a:ext uri="{FF2B5EF4-FFF2-40B4-BE49-F238E27FC236}">
                <a16:creationId xmlns:a16="http://schemas.microsoft.com/office/drawing/2014/main" id="{E6942C32-A3DC-9879-9626-B288C2513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738" b="32085"/>
          <a:stretch/>
        </p:blipFill>
        <p:spPr bwMode="auto">
          <a:xfrm>
            <a:off x="1" y="4287187"/>
            <a:ext cx="6836850" cy="2570805"/>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9B2CD7E-1E7D-F9F8-8B5D-36EE97FD8072}"/>
              </a:ext>
            </a:extLst>
          </p:cNvPr>
          <p:cNvSpPr>
            <a:spLocks noGrp="1"/>
          </p:cNvSpPr>
          <p:nvPr>
            <p:ph type="title"/>
          </p:nvPr>
        </p:nvSpPr>
        <p:spPr>
          <a:xfrm>
            <a:off x="6343650" y="3996130"/>
            <a:ext cx="5505814" cy="2570804"/>
          </a:xfrm>
        </p:spPr>
        <p:txBody>
          <a:bodyPr vert="horz" lIns="91440" tIns="45720" rIns="91440" bIns="45720" rtlCol="0" anchor="b">
            <a:normAutofit/>
          </a:bodyPr>
          <a:lstStyle/>
          <a:p>
            <a:r>
              <a:rPr lang="en-US">
                <a:solidFill>
                  <a:srgbClr val="002060"/>
                </a:solidFill>
              </a:rPr>
              <a:t>POR EL BIENESTAR GENERADO POR LOS TRABAJADORES</a:t>
            </a:r>
          </a:p>
        </p:txBody>
      </p:sp>
    </p:spTree>
    <p:extLst>
      <p:ext uri="{BB962C8B-B14F-4D97-AF65-F5344CB8AC3E}">
        <p14:creationId xmlns:p14="http://schemas.microsoft.com/office/powerpoint/2010/main" val="5436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AA212-7B4D-101D-AF58-F309BF2362E6}"/>
              </a:ext>
            </a:extLst>
          </p:cNvPr>
          <p:cNvSpPr>
            <a:spLocks noGrp="1"/>
          </p:cNvSpPr>
          <p:nvPr>
            <p:ph type="title"/>
          </p:nvPr>
        </p:nvSpPr>
        <p:spPr>
          <a:xfrm>
            <a:off x="838200" y="1"/>
            <a:ext cx="10515600" cy="528637"/>
          </a:xfrm>
        </p:spPr>
        <p:txBody>
          <a:bodyPr>
            <a:normAutofit fontScale="90000"/>
          </a:bodyPr>
          <a:lstStyle/>
          <a:p>
            <a:pPr algn="ctr"/>
            <a:r>
              <a:rPr lang="es-MX" sz="4000">
                <a:latin typeface="Constantia" panose="02030602050306030303" pitchFamily="18" charset="0"/>
              </a:rPr>
              <a:t>MARCO COMPARATIVO</a:t>
            </a:r>
          </a:p>
        </p:txBody>
      </p:sp>
      <p:sp>
        <p:nvSpPr>
          <p:cNvPr id="3" name="Marcador de contenido 2">
            <a:extLst>
              <a:ext uri="{FF2B5EF4-FFF2-40B4-BE49-F238E27FC236}">
                <a16:creationId xmlns:a16="http://schemas.microsoft.com/office/drawing/2014/main" id="{27BE7689-E4DE-03B9-BA00-630AD9BA6440}"/>
              </a:ext>
            </a:extLst>
          </p:cNvPr>
          <p:cNvSpPr>
            <a:spLocks noGrp="1"/>
          </p:cNvSpPr>
          <p:nvPr>
            <p:ph sz="half" idx="1"/>
          </p:nvPr>
        </p:nvSpPr>
        <p:spPr>
          <a:xfrm>
            <a:off x="185738" y="528638"/>
            <a:ext cx="5834062" cy="6172200"/>
          </a:xfrm>
        </p:spPr>
        <p:txBody>
          <a:bodyPr>
            <a:noAutofit/>
          </a:bodyPr>
          <a:lstStyle/>
          <a:p>
            <a:pPr marL="0" indent="0" algn="just">
              <a:buNone/>
            </a:pPr>
            <a:r>
              <a:rPr lang="es-MX" sz="2000" b="1">
                <a:latin typeface="Constantia" panose="02030602050306030303" pitchFamily="18" charset="0"/>
              </a:rPr>
              <a:t>LPEJ</a:t>
            </a:r>
          </a:p>
          <a:p>
            <a:pPr marL="0" indent="0" algn="just">
              <a:buNone/>
            </a:pPr>
            <a:r>
              <a:rPr lang="es-MX" sz="2000" b="1">
                <a:latin typeface="Constantia" panose="02030602050306030303" pitchFamily="18" charset="0"/>
              </a:rPr>
              <a:t>Alvarez del Castillo</a:t>
            </a:r>
          </a:p>
          <a:p>
            <a:pPr marL="0" indent="0" algn="just">
              <a:buNone/>
            </a:pPr>
            <a:r>
              <a:rPr lang="es-MX" sz="2000" b="1">
                <a:latin typeface="Constantia" panose="02030602050306030303" pitchFamily="18" charset="0"/>
              </a:rPr>
              <a:t>22 de diciembre 1986</a:t>
            </a:r>
          </a:p>
          <a:p>
            <a:pPr marL="0" indent="0" algn="just">
              <a:buNone/>
            </a:pPr>
            <a:r>
              <a:rPr lang="es-MX" sz="2000" b="1">
                <a:latin typeface="Constantia" panose="02030602050306030303" pitchFamily="18" charset="0"/>
              </a:rPr>
              <a:t>Art. 13.- </a:t>
            </a:r>
            <a:r>
              <a:rPr lang="es-MX" sz="2000" b="0" i="0" u="none" strike="noStrike" baseline="0">
                <a:latin typeface="Constantia" panose="02030602050306030303" pitchFamily="18" charset="0"/>
              </a:rPr>
              <a:t>cuota o aportación obligatoria, del 5 por ciento mensual del sueldo, sobresueldo y compensación que perciban.</a:t>
            </a:r>
            <a:r>
              <a:rPr lang="es-MX" sz="2000">
                <a:latin typeface="Constantia" panose="02030602050306030303" pitchFamily="18" charset="0"/>
              </a:rPr>
              <a:t> </a:t>
            </a:r>
            <a:endParaRPr lang="es-MX" sz="2000" b="1">
              <a:latin typeface="Constantia" panose="02030602050306030303" pitchFamily="18" charset="0"/>
            </a:endParaRPr>
          </a:p>
          <a:p>
            <a:pPr marL="0" indent="0" algn="just">
              <a:buNone/>
            </a:pPr>
            <a:r>
              <a:rPr lang="es-MX" sz="2000" b="1">
                <a:latin typeface="Constantia" panose="02030602050306030303" pitchFamily="18" charset="0"/>
              </a:rPr>
              <a:t>Art. 29.- </a:t>
            </a:r>
            <a:r>
              <a:rPr lang="es-MX" sz="2000" b="0" i="0" u="none" strike="noStrike" baseline="0">
                <a:latin typeface="Constantia" panose="02030602050306030303" pitchFamily="18" charset="0"/>
              </a:rPr>
              <a:t>salario base para calcular el monto de las pensiones será el promedio de sueldo, sobresueldo y compensación, que hubiese cotizado el afiliado en el último año de servicio; en ningún caso, el monto de la pensión podrá ser menor al salario mínimo mensual.</a:t>
            </a:r>
            <a:endParaRPr lang="es-MX" sz="2000">
              <a:latin typeface="Constantia" panose="02030602050306030303" pitchFamily="18" charset="0"/>
            </a:endParaRPr>
          </a:p>
          <a:p>
            <a:pPr marL="0" indent="0" algn="just">
              <a:buNone/>
            </a:pPr>
            <a:r>
              <a:rPr lang="es-MX" sz="2000" b="1" i="0" u="none" strike="noStrike" baseline="0">
                <a:latin typeface="Constantia" panose="02030602050306030303" pitchFamily="18" charset="0"/>
              </a:rPr>
              <a:t>Art. 39.-</a:t>
            </a:r>
            <a:r>
              <a:rPr lang="es-MX" sz="2000" b="0" i="0" u="none" strike="noStrike" baseline="0">
                <a:latin typeface="Constantia" panose="02030602050306030303" pitchFamily="18" charset="0"/>
              </a:rPr>
              <a:t> tienen derecho a la jubilación, los trabajadores con 30 años o más de servicios, cualquiera que sea su edad, siempre que hubieren contribuido al Fondo de Pensiones por lo menos durante 20 años.</a:t>
            </a:r>
          </a:p>
          <a:p>
            <a:pPr marL="0" indent="0" algn="just">
              <a:buNone/>
            </a:pPr>
            <a:r>
              <a:rPr lang="es-MX" sz="2000" b="1" i="0" u="none" strike="noStrike" baseline="0">
                <a:latin typeface="Constantia" panose="02030602050306030303" pitchFamily="18" charset="0"/>
              </a:rPr>
              <a:t>CUIDAR EL TRANSITORIO CUARTO DE LA LEY DEL 2009. </a:t>
            </a:r>
          </a:p>
          <a:p>
            <a:pPr marL="0" indent="0" algn="just">
              <a:buNone/>
            </a:pPr>
            <a:endParaRPr lang="es-MX" sz="2000">
              <a:latin typeface="Constantia" panose="02030602050306030303" pitchFamily="18" charset="0"/>
            </a:endParaRPr>
          </a:p>
        </p:txBody>
      </p:sp>
      <p:sp>
        <p:nvSpPr>
          <p:cNvPr id="4" name="Marcador de contenido 3">
            <a:extLst>
              <a:ext uri="{FF2B5EF4-FFF2-40B4-BE49-F238E27FC236}">
                <a16:creationId xmlns:a16="http://schemas.microsoft.com/office/drawing/2014/main" id="{93DEBC12-7EB0-E2F6-7CC4-3F5CB2EBE703}"/>
              </a:ext>
            </a:extLst>
          </p:cNvPr>
          <p:cNvSpPr>
            <a:spLocks noGrp="1"/>
          </p:cNvSpPr>
          <p:nvPr>
            <p:ph sz="half" idx="2"/>
          </p:nvPr>
        </p:nvSpPr>
        <p:spPr>
          <a:xfrm>
            <a:off x="6172200" y="514350"/>
            <a:ext cx="5834062" cy="5648325"/>
          </a:xfrm>
        </p:spPr>
        <p:txBody>
          <a:bodyPr/>
          <a:lstStyle/>
          <a:p>
            <a:pPr marL="0" indent="0" algn="just">
              <a:buNone/>
            </a:pPr>
            <a:r>
              <a:rPr lang="es-MX" sz="2000" b="1">
                <a:latin typeface="Constantia" panose="02030602050306030303" pitchFamily="18" charset="0"/>
              </a:rPr>
              <a:t>LIPEJ</a:t>
            </a:r>
          </a:p>
          <a:p>
            <a:pPr marL="0" indent="0" algn="just">
              <a:buNone/>
            </a:pPr>
            <a:r>
              <a:rPr lang="es-MX" sz="2000" b="1">
                <a:latin typeface="Constantia" panose="02030602050306030303" pitchFamily="18" charset="0"/>
              </a:rPr>
              <a:t>Gonzalez Marquez</a:t>
            </a:r>
          </a:p>
          <a:p>
            <a:pPr marL="0" indent="0" algn="just">
              <a:buNone/>
            </a:pPr>
            <a:r>
              <a:rPr lang="es-MX" sz="2000" b="1">
                <a:latin typeface="Constantia" panose="02030602050306030303" pitchFamily="18" charset="0"/>
              </a:rPr>
              <a:t>19 de noviembre 2009</a:t>
            </a:r>
          </a:p>
          <a:p>
            <a:pPr marL="0" indent="0" algn="just">
              <a:buNone/>
            </a:pPr>
            <a:r>
              <a:rPr lang="es-MX" sz="2000" b="1">
                <a:latin typeface="Constantia" panose="02030602050306030303" pitchFamily="18" charset="0"/>
              </a:rPr>
              <a:t>Art. 39.- </a:t>
            </a:r>
            <a:r>
              <a:rPr lang="es-MX" sz="2000">
                <a:latin typeface="Constantia" panose="02030602050306030303" pitchFamily="18" charset="0"/>
              </a:rPr>
              <a:t>se incremento el primer ejercicio fiscal 5.5 %  hasta 11.5 % en el 2017. </a:t>
            </a:r>
            <a:endParaRPr lang="es-MX" sz="2000" b="1">
              <a:latin typeface="Constantia" panose="02030602050306030303" pitchFamily="18" charset="0"/>
            </a:endParaRPr>
          </a:p>
          <a:p>
            <a:pPr marL="0" indent="0" algn="just">
              <a:buNone/>
            </a:pPr>
            <a:endParaRPr lang="es-MX" sz="2000" b="1">
              <a:latin typeface="Constantia" panose="02030602050306030303" pitchFamily="18" charset="0"/>
            </a:endParaRPr>
          </a:p>
          <a:p>
            <a:pPr marL="0" indent="0" algn="just">
              <a:buNone/>
            </a:pPr>
            <a:r>
              <a:rPr lang="es-MX" sz="2000" b="1">
                <a:latin typeface="Constantia" panose="02030602050306030303" pitchFamily="18" charset="0"/>
              </a:rPr>
              <a:t>Art. 70.- </a:t>
            </a:r>
            <a:r>
              <a:rPr lang="es-MX" sz="2000">
                <a:latin typeface="Constantia" panose="02030602050306030303" pitchFamily="18" charset="0"/>
              </a:rPr>
              <a:t>para calcular el monto de las pensiones, se tomara en cuenta el sueldo tabular de los últimos tres años de servicio inmediato anterior.</a:t>
            </a:r>
          </a:p>
          <a:p>
            <a:pPr marL="0" indent="0" algn="just">
              <a:buNone/>
            </a:pPr>
            <a:endParaRPr lang="es-MX" sz="2000" b="1">
              <a:latin typeface="Constantia" panose="02030602050306030303" pitchFamily="18" charset="0"/>
            </a:endParaRPr>
          </a:p>
          <a:p>
            <a:pPr marL="0" indent="0" algn="just">
              <a:buNone/>
            </a:pPr>
            <a:r>
              <a:rPr lang="es-MX" sz="2000" b="1">
                <a:latin typeface="Constantia" panose="02030602050306030303" pitchFamily="18" charset="0"/>
              </a:rPr>
              <a:t>Art. 72.- </a:t>
            </a:r>
            <a:r>
              <a:rPr lang="es-MX" sz="2000">
                <a:latin typeface="Constantia" panose="02030602050306030303" pitchFamily="18" charset="0"/>
              </a:rPr>
              <a:t>tienen derecho a pensión por jubilación los afiliados que: por lo menos haber cumplido sesenta y cinco años de edad y treinta años de cotización al instituto. </a:t>
            </a:r>
            <a:r>
              <a:rPr lang="es-MX" sz="2000" b="1">
                <a:latin typeface="Constantia" panose="02030602050306030303" pitchFamily="18" charset="0"/>
              </a:rPr>
              <a:t> </a:t>
            </a:r>
          </a:p>
          <a:p>
            <a:pPr marL="0" indent="0">
              <a:buNone/>
            </a:pPr>
            <a:endParaRPr lang="es-MX"/>
          </a:p>
        </p:txBody>
      </p:sp>
    </p:spTree>
    <p:extLst>
      <p:ext uri="{BB962C8B-B14F-4D97-AF65-F5344CB8AC3E}">
        <p14:creationId xmlns:p14="http://schemas.microsoft.com/office/powerpoint/2010/main" val="36448597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DBA494-2393-6061-CE7A-B709AF88CFBC}"/>
              </a:ext>
            </a:extLst>
          </p:cNvPr>
          <p:cNvSpPr txBox="1"/>
          <p:nvPr/>
        </p:nvSpPr>
        <p:spPr>
          <a:xfrm>
            <a:off x="185738" y="240563"/>
            <a:ext cx="11815762" cy="6815392"/>
          </a:xfrm>
          <a:prstGeom prst="rect">
            <a:avLst/>
          </a:prstGeom>
          <a:noFill/>
        </p:spPr>
        <p:txBody>
          <a:bodyPr wrap="square">
            <a:spAutoFit/>
          </a:bodyPr>
          <a:lstStyle/>
          <a:p>
            <a:pPr algn="just">
              <a:lnSpc>
                <a:spcPct val="130000"/>
              </a:lnSpc>
            </a:pPr>
            <a:endParaRPr lang="es-MX" sz="1800">
              <a:effectLst/>
              <a:latin typeface="Tahoma" panose="020B0604030504040204" pitchFamily="34" charset="0"/>
              <a:ea typeface="Times New Roman" panose="02020603050405020304" pitchFamily="18" charset="0"/>
            </a:endParaRPr>
          </a:p>
          <a:p>
            <a:pPr algn="just">
              <a:lnSpc>
                <a:spcPct val="130000"/>
              </a:lnSpc>
            </a:pPr>
            <a:r>
              <a:rPr lang="es-MX" sz="2400">
                <a:effectLst/>
                <a:latin typeface="Constantia" panose="02030602050306030303" pitchFamily="18" charset="0"/>
                <a:ea typeface="Times New Roman" panose="02020603050405020304" pitchFamily="18" charset="0"/>
              </a:rPr>
              <a:t>Los sindicatos que constituimos la FEDERACIÓN DE SINDICATOS INDEPENDIENTES DE LOS MUNICIPIOS Y ORGANISMOS PÚBLICOS DESCENTRALIZADOS DE JALISCO, por sus siglas </a:t>
            </a:r>
            <a:r>
              <a:rPr lang="es-MX" sz="2400" b="1">
                <a:effectLst/>
                <a:latin typeface="Constantia" panose="02030602050306030303" pitchFamily="18" charset="0"/>
                <a:ea typeface="Times New Roman" panose="02020603050405020304" pitchFamily="18" charset="0"/>
              </a:rPr>
              <a:t>FESIJAL.</a:t>
            </a:r>
            <a:endParaRPr lang="es-MX" sz="2400">
              <a:effectLst/>
              <a:latin typeface="Constantia" panose="02030602050306030303" pitchFamily="18" charset="0"/>
              <a:ea typeface="Times New Roman" panose="02020603050405020304" pitchFamily="18" charset="0"/>
            </a:endParaRPr>
          </a:p>
          <a:p>
            <a:pPr algn="just">
              <a:lnSpc>
                <a:spcPct val="130000"/>
              </a:lnSpc>
            </a:pPr>
            <a:r>
              <a:rPr lang="es-MX" sz="2400">
                <a:effectLst/>
                <a:latin typeface="Constantia" panose="02030602050306030303" pitchFamily="18" charset="0"/>
                <a:ea typeface="Times New Roman" panose="02020603050405020304" pitchFamily="18" charset="0"/>
              </a:rPr>
              <a:t> </a:t>
            </a:r>
          </a:p>
          <a:p>
            <a:pPr algn="ctr">
              <a:lnSpc>
                <a:spcPct val="130000"/>
              </a:lnSpc>
            </a:pPr>
            <a:r>
              <a:rPr lang="en-US" sz="3200" b="1">
                <a:effectLst/>
                <a:latin typeface="Constantia" panose="02030602050306030303" pitchFamily="18" charset="0"/>
                <a:ea typeface="Times New Roman" panose="02020603050405020304" pitchFamily="18" charset="0"/>
              </a:rPr>
              <a:t>M A N I F E S T A M O S</a:t>
            </a:r>
            <a:endParaRPr lang="es-MX" sz="3200">
              <a:effectLst/>
              <a:latin typeface="Constantia" panose="02030602050306030303" pitchFamily="18" charset="0"/>
              <a:ea typeface="Times New Roman" panose="02020603050405020304" pitchFamily="18" charset="0"/>
            </a:endParaRPr>
          </a:p>
          <a:p>
            <a:pPr algn="just">
              <a:lnSpc>
                <a:spcPct val="130000"/>
              </a:lnSpc>
            </a:pPr>
            <a:r>
              <a:rPr lang="en-US" sz="2400">
                <a:effectLst/>
                <a:latin typeface="Constantia" panose="02030602050306030303" pitchFamily="18" charset="0"/>
                <a:ea typeface="Times New Roman" panose="02020603050405020304" pitchFamily="18" charset="0"/>
              </a:rPr>
              <a:t> </a:t>
            </a:r>
            <a:endParaRPr lang="es-MX" sz="2400">
              <a:effectLst/>
              <a:latin typeface="Constantia" panose="02030602050306030303" pitchFamily="18" charset="0"/>
              <a:ea typeface="Times New Roman" panose="02020603050405020304" pitchFamily="18" charset="0"/>
            </a:endParaRPr>
          </a:p>
          <a:p>
            <a:pPr algn="just">
              <a:lnSpc>
                <a:spcPct val="130000"/>
              </a:lnSpc>
            </a:pPr>
            <a:r>
              <a:rPr lang="es-MX" sz="2400">
                <a:effectLst/>
                <a:latin typeface="Constantia" panose="02030602050306030303" pitchFamily="18" charset="0"/>
                <a:ea typeface="Times New Roman" panose="02020603050405020304" pitchFamily="18" charset="0"/>
              </a:rPr>
              <a:t>Nuestra profunda preocupación ante una posible reforma a la LEY DEL INSTITUTO DE PENSIONES DEL ESTADO DE JALISCO. Nos queda claro que el instituto tiene problemas estructurales, económicos y administrativos; es por este motivo que tenemos que dejar en claro que los afiliados al instituto no somos los responsables por el estado financiero que guarda el mismo y con dicha situación exista la posibilidad de transgredir los derechos adquiridos y la expectativa de derecho de quienes aportamos para obtener una pensión digna, por lo que:</a:t>
            </a:r>
          </a:p>
        </p:txBody>
      </p:sp>
    </p:spTree>
    <p:extLst>
      <p:ext uri="{BB962C8B-B14F-4D97-AF65-F5344CB8AC3E}">
        <p14:creationId xmlns:p14="http://schemas.microsoft.com/office/powerpoint/2010/main" val="3561075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128D8-557D-780F-7302-F1A912DD2F3E}"/>
              </a:ext>
            </a:extLst>
          </p:cNvPr>
          <p:cNvSpPr>
            <a:spLocks noGrp="1"/>
          </p:cNvSpPr>
          <p:nvPr>
            <p:ph type="title"/>
          </p:nvPr>
        </p:nvSpPr>
        <p:spPr>
          <a:xfrm>
            <a:off x="838200" y="0"/>
            <a:ext cx="10515600" cy="681037"/>
          </a:xfrm>
        </p:spPr>
        <p:txBody>
          <a:bodyPr>
            <a:normAutofit fontScale="90000"/>
          </a:bodyPr>
          <a:lstStyle/>
          <a:p>
            <a:pPr algn="ctr"/>
            <a:br>
              <a:rPr lang="es-MX" sz="1800">
                <a:effectLst/>
                <a:latin typeface="Times New Roman" panose="02020603050405020304" pitchFamily="18" charset="0"/>
                <a:ea typeface="Times New Roman" panose="02020603050405020304" pitchFamily="18" charset="0"/>
              </a:rPr>
            </a:br>
            <a:r>
              <a:rPr lang="en-US" sz="3600" b="1">
                <a:effectLst/>
                <a:latin typeface="Constantia" panose="02030602050306030303" pitchFamily="18" charset="0"/>
                <a:ea typeface="Times New Roman" panose="02020603050405020304" pitchFamily="18" charset="0"/>
              </a:rPr>
              <a:t>S O L I C I T A M O S</a:t>
            </a:r>
            <a:endParaRPr lang="es-MX" sz="3600">
              <a:latin typeface="Constantia" panose="02030602050306030303" pitchFamily="18" charset="0"/>
            </a:endParaRPr>
          </a:p>
        </p:txBody>
      </p:sp>
      <p:sp>
        <p:nvSpPr>
          <p:cNvPr id="3" name="Marcador de contenido 2">
            <a:extLst>
              <a:ext uri="{FF2B5EF4-FFF2-40B4-BE49-F238E27FC236}">
                <a16:creationId xmlns:a16="http://schemas.microsoft.com/office/drawing/2014/main" id="{5FDC3A5D-9B02-CFAF-BB8B-930C54D1489F}"/>
              </a:ext>
            </a:extLst>
          </p:cNvPr>
          <p:cNvSpPr>
            <a:spLocks noGrp="1"/>
          </p:cNvSpPr>
          <p:nvPr>
            <p:ph idx="1"/>
          </p:nvPr>
        </p:nvSpPr>
        <p:spPr>
          <a:xfrm>
            <a:off x="838200" y="681037"/>
            <a:ext cx="10515600" cy="5934076"/>
          </a:xfrm>
        </p:spPr>
        <p:txBody>
          <a:bodyPr>
            <a:normAutofit fontScale="85000" lnSpcReduction="10000"/>
          </a:bodyPr>
          <a:lstStyle/>
          <a:p>
            <a:pPr marL="0" indent="0" algn="ctr">
              <a:lnSpc>
                <a:spcPct val="130000"/>
              </a:lnSpc>
              <a:buNone/>
            </a:pPr>
            <a:endParaRPr lang="es-MX" sz="1800">
              <a:effectLst/>
              <a:latin typeface="Times New Roman" panose="02020603050405020304" pitchFamily="18" charset="0"/>
              <a:ea typeface="Times New Roman" panose="02020603050405020304" pitchFamily="18" charset="0"/>
            </a:endParaRPr>
          </a:p>
          <a:p>
            <a:pPr marL="342900" lvl="0" indent="-342900" algn="just">
              <a:lnSpc>
                <a:spcPct val="130000"/>
              </a:lnSpc>
              <a:buFont typeface="+mj-lt"/>
              <a:buAutoNum type="arabicPeriod"/>
            </a:pPr>
            <a:r>
              <a:rPr lang="es-MX" sz="2600" kern="100">
                <a:effectLst/>
                <a:latin typeface="Constantia" panose="02030602050306030303" pitchFamily="18" charset="0"/>
                <a:ea typeface="Calibri" panose="020F0502020204030204" pitchFamily="34" charset="0"/>
                <a:cs typeface="Times New Roman" panose="02020603050405020304" pitchFamily="18" charset="0"/>
              </a:rPr>
              <a:t>Sea respetado el Artículo TRANSITORIO CUARTO; esto es: no se quiera someter a los más de </a:t>
            </a:r>
            <a:r>
              <a:rPr lang="es-MX" sz="2600" kern="100">
                <a:latin typeface="Constantia" panose="02030602050306030303" pitchFamily="18" charset="0"/>
                <a:ea typeface="Calibri" panose="020F0502020204030204" pitchFamily="34" charset="0"/>
                <a:cs typeface="Times New Roman" panose="02020603050405020304" pitchFamily="18" charset="0"/>
              </a:rPr>
              <a:t>52</a:t>
            </a:r>
            <a:r>
              <a:rPr lang="es-MX" sz="2600" kern="100">
                <a:effectLst/>
                <a:latin typeface="Constantia" panose="02030602050306030303" pitchFamily="18" charset="0"/>
                <a:ea typeface="Calibri" panose="020F0502020204030204" pitchFamily="34" charset="0"/>
                <a:cs typeface="Times New Roman" panose="02020603050405020304" pitchFamily="18" charset="0"/>
              </a:rPr>
              <a:t>,782 afiliados de la ley del año 1986 a requisitos de edad, ni años de servicio.</a:t>
            </a:r>
          </a:p>
          <a:p>
            <a:pPr marL="342900" lvl="0" indent="-342900" algn="just">
              <a:lnSpc>
                <a:spcPct val="130000"/>
              </a:lnSpc>
              <a:spcAft>
                <a:spcPts val="800"/>
              </a:spcAft>
              <a:buFont typeface="+mj-lt"/>
              <a:buAutoNum type="arabicPeriod"/>
            </a:pPr>
            <a:r>
              <a:rPr lang="es-MX" sz="2600" kern="100">
                <a:effectLst/>
                <a:latin typeface="Constantia" panose="02030602050306030303" pitchFamily="18" charset="0"/>
                <a:ea typeface="Calibri" panose="020F0502020204030204" pitchFamily="34" charset="0"/>
                <a:cs typeface="Times New Roman" panose="02020603050405020304" pitchFamily="18" charset="0"/>
              </a:rPr>
              <a:t>Se respete la cuota o aportación personal obligatoria actual que los afiliados cubrimos y que actualmente es del 11.5%. </a:t>
            </a:r>
            <a:r>
              <a:rPr lang="es-MX" sz="2600" b="1" kern="100">
                <a:latin typeface="Constantia" panose="02030602050306030303" pitchFamily="18" charset="0"/>
                <a:ea typeface="Calibri" panose="020F0502020204030204" pitchFamily="34" charset="0"/>
                <a:cs typeface="Times New Roman" panose="02020603050405020304" pitchFamily="18" charset="0"/>
              </a:rPr>
              <a:t>(Art. 39)</a:t>
            </a:r>
            <a:endParaRPr lang="es-MX" sz="2600">
              <a:effectLst/>
              <a:latin typeface="Constantia" panose="02030602050306030303" pitchFamily="18" charset="0"/>
              <a:ea typeface="Times New Roman" panose="02020603050405020304" pitchFamily="18" charset="0"/>
            </a:endParaRPr>
          </a:p>
          <a:p>
            <a:pPr marL="342900" lvl="0" indent="-342900" algn="just">
              <a:lnSpc>
                <a:spcPct val="130000"/>
              </a:lnSpc>
              <a:spcAft>
                <a:spcPts val="800"/>
              </a:spcAft>
              <a:buFont typeface="+mj-lt"/>
              <a:buAutoNum type="arabicPeriod"/>
            </a:pPr>
            <a:r>
              <a:rPr lang="es-MX" sz="2600" kern="100">
                <a:effectLst/>
                <a:latin typeface="Constantia" panose="02030602050306030303" pitchFamily="18" charset="0"/>
                <a:ea typeface="Calibri" panose="020F0502020204030204" pitchFamily="34" charset="0"/>
                <a:cs typeface="Times New Roman" panose="02020603050405020304" pitchFamily="18" charset="0"/>
              </a:rPr>
              <a:t>Que el OPD INSTITUTO DE PENSIONES DEL ESTADO DE JALISCO, tenga asignación presupuestal por parte del Gobierno del Estado de Jalisco, para que como cualquier otra OPD solvente su vida interna y así evitar su descapitalización y el Gobierno del Estado sea quien realice las aportaciones presupuestales necesarias para fortalecer su viabilidad financiera del instituto y no sean nuevamente los trabajadores afiliados los responsables de rescatar un instituto que financieramente ha sido mal administrado por los gobiernos del pasado. </a:t>
            </a:r>
            <a:r>
              <a:rPr lang="es-MX" sz="2600" b="1" kern="100">
                <a:effectLst/>
                <a:latin typeface="Constantia" panose="02030602050306030303" pitchFamily="18" charset="0"/>
                <a:ea typeface="Calibri" panose="020F0502020204030204" pitchFamily="34" charset="0"/>
                <a:cs typeface="Times New Roman" panose="02020603050405020304" pitchFamily="18" charset="0"/>
              </a:rPr>
              <a:t>(Art. 8)</a:t>
            </a:r>
            <a:endParaRPr lang="es-MX" sz="2600" kern="100">
              <a:effectLst/>
              <a:latin typeface="Constantia" panose="02030602050306030303" pitchFamily="18" charset="0"/>
              <a:ea typeface="Calibri" panose="020F0502020204030204" pitchFamily="34" charset="0"/>
              <a:cs typeface="Times New Roman" panose="02020603050405020304" pitchFamily="18" charset="0"/>
            </a:endParaRPr>
          </a:p>
          <a:p>
            <a:endParaRPr lang="es-MX"/>
          </a:p>
        </p:txBody>
      </p:sp>
    </p:spTree>
    <p:extLst>
      <p:ext uri="{BB962C8B-B14F-4D97-AF65-F5344CB8AC3E}">
        <p14:creationId xmlns:p14="http://schemas.microsoft.com/office/powerpoint/2010/main" val="379057640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2DC6A-C733-82C5-0BA0-1F597019664C}"/>
              </a:ext>
            </a:extLst>
          </p:cNvPr>
          <p:cNvSpPr>
            <a:spLocks noGrp="1"/>
          </p:cNvSpPr>
          <p:nvPr>
            <p:ph type="title"/>
          </p:nvPr>
        </p:nvSpPr>
        <p:spPr>
          <a:xfrm>
            <a:off x="838200" y="200026"/>
            <a:ext cx="10515600" cy="481012"/>
          </a:xfrm>
        </p:spPr>
        <p:txBody>
          <a:bodyPr>
            <a:noAutofit/>
          </a:bodyPr>
          <a:lstStyle/>
          <a:p>
            <a:pPr algn="ctr"/>
            <a:r>
              <a:rPr lang="en-US" sz="3200" b="1">
                <a:effectLst/>
                <a:latin typeface="Constantia" panose="02030602050306030303" pitchFamily="18" charset="0"/>
                <a:ea typeface="Times New Roman" panose="02020603050405020304" pitchFamily="18" charset="0"/>
              </a:rPr>
              <a:t>S O L I C I T A M O S</a:t>
            </a:r>
            <a:endParaRPr lang="es-MX" sz="3200">
              <a:latin typeface="Constantia" panose="02030602050306030303" pitchFamily="18" charset="0"/>
            </a:endParaRPr>
          </a:p>
        </p:txBody>
      </p:sp>
      <p:sp>
        <p:nvSpPr>
          <p:cNvPr id="3" name="Marcador de contenido 2">
            <a:extLst>
              <a:ext uri="{FF2B5EF4-FFF2-40B4-BE49-F238E27FC236}">
                <a16:creationId xmlns:a16="http://schemas.microsoft.com/office/drawing/2014/main" id="{B216DC25-77FE-9BD9-E7AC-C77693A0FCB3}"/>
              </a:ext>
            </a:extLst>
          </p:cNvPr>
          <p:cNvSpPr>
            <a:spLocks noGrp="1"/>
          </p:cNvSpPr>
          <p:nvPr>
            <p:ph idx="1"/>
          </p:nvPr>
        </p:nvSpPr>
        <p:spPr>
          <a:xfrm>
            <a:off x="838200" y="681038"/>
            <a:ext cx="10515600" cy="5976936"/>
          </a:xfrm>
        </p:spPr>
        <p:txBody>
          <a:bodyPr>
            <a:normAutofit fontScale="85000" lnSpcReduction="20000"/>
          </a:bodyPr>
          <a:lstStyle/>
          <a:p>
            <a:pPr marL="0" lvl="0" indent="0" algn="just">
              <a:lnSpc>
                <a:spcPct val="130000"/>
              </a:lnSpc>
              <a:spcAft>
                <a:spcPts val="800"/>
              </a:spcAft>
              <a:buNone/>
            </a:pPr>
            <a:r>
              <a:rPr lang="es-MX" sz="2800" kern="100">
                <a:effectLst/>
                <a:latin typeface="Constantia" panose="02030602050306030303" pitchFamily="18" charset="0"/>
                <a:ea typeface="Calibri" panose="020F0502020204030204" pitchFamily="34" charset="0"/>
                <a:cs typeface="Times New Roman" panose="02020603050405020304" pitchFamily="18" charset="0"/>
              </a:rPr>
              <a:t>4. Que el Gobierno del Estado de Jalisco pague la nómina de los servidores públicos que laboran en el OPD INSTITUTO DE PENSIONES DEL ESTADO DE JALISCO y con ello, cuente con más de $ </a:t>
            </a:r>
            <a:r>
              <a:rPr lang="es-MX" kern="100">
                <a:latin typeface="Constantia" panose="02030602050306030303" pitchFamily="18" charset="0"/>
                <a:ea typeface="Calibri" panose="020F0502020204030204" pitchFamily="34" charset="0"/>
                <a:cs typeface="Times New Roman" panose="02020603050405020304" pitchFamily="18" charset="0"/>
              </a:rPr>
              <a:t>306</a:t>
            </a:r>
            <a:r>
              <a:rPr lang="es-MX" sz="2800" kern="100">
                <a:effectLst/>
                <a:latin typeface="Constantia" panose="02030602050306030303" pitchFamily="18" charset="0"/>
                <a:ea typeface="Calibri" panose="020F0502020204030204" pitchFamily="34" charset="0"/>
                <a:cs typeface="Times New Roman" panose="02020603050405020304" pitchFamily="18" charset="0"/>
              </a:rPr>
              <a:t> MDP (</a:t>
            </a:r>
            <a:r>
              <a:rPr lang="es-MX" kern="100">
                <a:latin typeface="Constantia" panose="02030602050306030303" pitchFamily="18" charset="0"/>
                <a:ea typeface="Calibri" panose="020F0502020204030204" pitchFamily="34" charset="0"/>
                <a:cs typeface="Times New Roman" panose="02020603050405020304" pitchFamily="18" charset="0"/>
              </a:rPr>
              <a:t>trescientos seis </a:t>
            </a:r>
            <a:r>
              <a:rPr lang="es-MX" sz="2800" kern="100">
                <a:effectLst/>
                <a:latin typeface="Constantia" panose="02030602050306030303" pitchFamily="18" charset="0"/>
                <a:ea typeface="Calibri" panose="020F0502020204030204" pitchFamily="34" charset="0"/>
                <a:cs typeface="Times New Roman" panose="02020603050405020304" pitchFamily="18" charset="0"/>
              </a:rPr>
              <a:t>millones de pesos 00/100 M.N.) anuales para hacer frente a sus responsabilidades presentes y futuras. </a:t>
            </a:r>
            <a:r>
              <a:rPr lang="es-MX" sz="2800" b="1" kern="100">
                <a:effectLst/>
                <a:latin typeface="Constantia" panose="02030602050306030303" pitchFamily="18" charset="0"/>
                <a:ea typeface="Calibri" panose="020F0502020204030204" pitchFamily="34" charset="0"/>
                <a:cs typeface="Times New Roman" panose="02020603050405020304" pitchFamily="18" charset="0"/>
              </a:rPr>
              <a:t>(Art. 8)</a:t>
            </a:r>
            <a:endParaRPr lang="es-MX" sz="4000">
              <a:effectLst/>
              <a:latin typeface="Constantia" panose="02030602050306030303" pitchFamily="18" charset="0"/>
              <a:ea typeface="Times New Roman" panose="02020603050405020304" pitchFamily="18" charset="0"/>
            </a:endParaRPr>
          </a:p>
          <a:p>
            <a:pPr marL="0" lvl="0" indent="0" algn="just">
              <a:lnSpc>
                <a:spcPct val="130000"/>
              </a:lnSpc>
              <a:spcAft>
                <a:spcPts val="800"/>
              </a:spcAft>
              <a:buNone/>
            </a:pPr>
            <a:r>
              <a:rPr lang="es-MX" sz="2800" kern="100">
                <a:effectLst/>
                <a:latin typeface="Constantia" panose="02030602050306030303" pitchFamily="18" charset="0"/>
                <a:ea typeface="Calibri" panose="020F0502020204030204" pitchFamily="34" charset="0"/>
                <a:cs typeface="Times New Roman" panose="02020603050405020304" pitchFamily="18" charset="0"/>
              </a:rPr>
              <a:t>5. Que se fijen topes de pensiones a una máxima de $50,000.00 pesos (cincuenta mil pesos 00/100 M.N.) es decir, un máximo aproximado de 16 veces el valor de la unidad de medida y actualización, la cual cubre todas las necesidades pensionarias de los trabajadores sindicalizados al servicio del Estado, poderes del Estado y OPD’s.</a:t>
            </a:r>
            <a:r>
              <a:rPr lang="es-MX" sz="2800">
                <a:effectLst/>
                <a:latin typeface="Constantia" panose="02030602050306030303" pitchFamily="18" charset="0"/>
                <a:ea typeface="Times New Roman" panose="02020603050405020304" pitchFamily="18" charset="0"/>
              </a:rPr>
              <a:t> </a:t>
            </a:r>
            <a:r>
              <a:rPr lang="es-MX" sz="2800" b="1">
                <a:effectLst/>
                <a:latin typeface="Constantia" panose="02030602050306030303" pitchFamily="18" charset="0"/>
                <a:ea typeface="Times New Roman" panose="02020603050405020304" pitchFamily="18" charset="0"/>
              </a:rPr>
              <a:t>(Art. 70)</a:t>
            </a:r>
            <a:endParaRPr lang="es-MX" sz="4000">
              <a:effectLst/>
              <a:latin typeface="Constantia" panose="02030602050306030303" pitchFamily="18" charset="0"/>
              <a:ea typeface="Times New Roman" panose="02020603050405020304" pitchFamily="18" charset="0"/>
            </a:endParaRPr>
          </a:p>
          <a:p>
            <a:pPr marL="0" lvl="0" indent="0" algn="just">
              <a:lnSpc>
                <a:spcPct val="130000"/>
              </a:lnSpc>
              <a:spcAft>
                <a:spcPts val="800"/>
              </a:spcAft>
              <a:buNone/>
            </a:pPr>
            <a:r>
              <a:rPr lang="es-MX" sz="2800" kern="100">
                <a:effectLst/>
                <a:latin typeface="Constantia" panose="02030602050306030303" pitchFamily="18" charset="0"/>
                <a:ea typeface="Calibri" panose="020F0502020204030204" pitchFamily="34" charset="0"/>
                <a:cs typeface="Times New Roman" panose="02020603050405020304" pitchFamily="18" charset="0"/>
              </a:rPr>
              <a:t>6. Que el Director General sea designado por los trabajadores afiliados y no como lo establece el Artículo 154 de la Ley de Pensiones del Estado de Jalisco. </a:t>
            </a:r>
            <a:r>
              <a:rPr lang="es-MX" sz="2800" b="1" kern="100">
                <a:effectLst/>
                <a:latin typeface="Constantia" panose="02030602050306030303" pitchFamily="18" charset="0"/>
                <a:ea typeface="Calibri" panose="020F0502020204030204" pitchFamily="34" charset="0"/>
                <a:cs typeface="Times New Roman" panose="02020603050405020304" pitchFamily="18" charset="0"/>
              </a:rPr>
              <a:t>(A</a:t>
            </a:r>
            <a:r>
              <a:rPr lang="es-MX" sz="2800" kern="100">
                <a:effectLst/>
                <a:latin typeface="Constantia" panose="02030602050306030303" pitchFamily="18" charset="0"/>
                <a:ea typeface="Calibri" panose="020F0502020204030204" pitchFamily="34" charset="0"/>
                <a:cs typeface="Times New Roman" panose="02020603050405020304" pitchFamily="18" charset="0"/>
              </a:rPr>
              <a:t>rt. 154)</a:t>
            </a:r>
            <a:endParaRPr lang="es-MX" sz="3600" kern="100">
              <a:effectLst/>
              <a:latin typeface="Constantia" panose="02030602050306030303" pitchFamily="18" charset="0"/>
              <a:ea typeface="Calibri" panose="020F0502020204030204" pitchFamily="34" charset="0"/>
              <a:cs typeface="Times New Roman" panose="02020603050405020304" pitchFamily="18" charset="0"/>
            </a:endParaRPr>
          </a:p>
          <a:p>
            <a:endParaRPr lang="es-MX"/>
          </a:p>
        </p:txBody>
      </p:sp>
    </p:spTree>
    <p:extLst>
      <p:ext uri="{BB962C8B-B14F-4D97-AF65-F5344CB8AC3E}">
        <p14:creationId xmlns:p14="http://schemas.microsoft.com/office/powerpoint/2010/main" val="264538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99AEB-A970-52BD-D75F-CB0E5F676A00}"/>
              </a:ext>
            </a:extLst>
          </p:cNvPr>
          <p:cNvSpPr>
            <a:spLocks noGrp="1"/>
          </p:cNvSpPr>
          <p:nvPr>
            <p:ph type="title"/>
          </p:nvPr>
        </p:nvSpPr>
        <p:spPr>
          <a:xfrm>
            <a:off x="838200" y="228600"/>
            <a:ext cx="10515600" cy="452437"/>
          </a:xfrm>
        </p:spPr>
        <p:txBody>
          <a:bodyPr>
            <a:noAutofit/>
          </a:bodyPr>
          <a:lstStyle/>
          <a:p>
            <a:pPr algn="ctr"/>
            <a:r>
              <a:rPr lang="en-US" sz="3200" b="1">
                <a:effectLst/>
                <a:latin typeface="Constantia" panose="02030602050306030303" pitchFamily="18" charset="0"/>
                <a:ea typeface="Times New Roman" panose="02020603050405020304" pitchFamily="18" charset="0"/>
              </a:rPr>
              <a:t>S O L I C I T A M O S</a:t>
            </a:r>
            <a:endParaRPr lang="es-MX" sz="3200">
              <a:latin typeface="Constantia" panose="02030602050306030303" pitchFamily="18" charset="0"/>
            </a:endParaRPr>
          </a:p>
        </p:txBody>
      </p:sp>
      <p:sp>
        <p:nvSpPr>
          <p:cNvPr id="3" name="Marcador de contenido 2">
            <a:extLst>
              <a:ext uri="{FF2B5EF4-FFF2-40B4-BE49-F238E27FC236}">
                <a16:creationId xmlns:a16="http://schemas.microsoft.com/office/drawing/2014/main" id="{5075943A-9A36-4BC1-8DCE-C56CCF33FDCF}"/>
              </a:ext>
            </a:extLst>
          </p:cNvPr>
          <p:cNvSpPr>
            <a:spLocks noGrp="1"/>
          </p:cNvSpPr>
          <p:nvPr>
            <p:ph idx="1"/>
          </p:nvPr>
        </p:nvSpPr>
        <p:spPr>
          <a:xfrm>
            <a:off x="838200" y="785812"/>
            <a:ext cx="10515600" cy="5843587"/>
          </a:xfrm>
        </p:spPr>
        <p:txBody>
          <a:bodyPr>
            <a:normAutofit lnSpcReduction="10000"/>
          </a:bodyPr>
          <a:lstStyle/>
          <a:p>
            <a:pPr marL="0" indent="0" algn="just">
              <a:lnSpc>
                <a:spcPct val="130000"/>
              </a:lnSpc>
              <a:buNone/>
            </a:pPr>
            <a:endParaRPr lang="es-MX" sz="1800">
              <a:effectLst/>
              <a:latin typeface="Times New Roman" panose="02020603050405020304" pitchFamily="18" charset="0"/>
              <a:ea typeface="Times New Roman" panose="02020603050405020304" pitchFamily="18" charset="0"/>
            </a:endParaRPr>
          </a:p>
          <a:p>
            <a:pPr marL="0" lvl="0" indent="0" algn="just">
              <a:lnSpc>
                <a:spcPct val="130000"/>
              </a:lnSpc>
              <a:spcAft>
                <a:spcPts val="800"/>
              </a:spcAft>
              <a:buNone/>
            </a:pPr>
            <a:r>
              <a:rPr lang="es-MX" sz="2400" kern="100">
                <a:effectLst/>
                <a:latin typeface="Constantia" panose="02030602050306030303" pitchFamily="18" charset="0"/>
                <a:ea typeface="Calibri" panose="020F0502020204030204" pitchFamily="34" charset="0"/>
                <a:cs typeface="Times New Roman" panose="02020603050405020304" pitchFamily="18" charset="0"/>
              </a:rPr>
              <a:t>7. Que el Gobierno del Estado tenga un representante en el Consejo Directivo, adecuando el Artículo 151 fracción I, a esta solicitud; de la misma manera se busque equilibrar la integración del Consejo Directivo. </a:t>
            </a:r>
            <a:r>
              <a:rPr lang="es-MX" sz="2400" b="1" kern="100">
                <a:effectLst/>
                <a:latin typeface="Constantia" panose="02030602050306030303" pitchFamily="18" charset="0"/>
                <a:ea typeface="Calibri" panose="020F0502020204030204" pitchFamily="34" charset="0"/>
                <a:cs typeface="Times New Roman" panose="02020603050405020304" pitchFamily="18" charset="0"/>
              </a:rPr>
              <a:t>(Art. 151)</a:t>
            </a:r>
            <a:endParaRPr lang="es-MX" sz="2400">
              <a:latin typeface="Constantia" panose="02030602050306030303" pitchFamily="18" charset="0"/>
              <a:ea typeface="Calibri" panose="020F0502020204030204" pitchFamily="34" charset="0"/>
            </a:endParaRPr>
          </a:p>
          <a:p>
            <a:pPr marL="0" lvl="0" indent="0" algn="just">
              <a:lnSpc>
                <a:spcPct val="130000"/>
              </a:lnSpc>
              <a:spcAft>
                <a:spcPts val="800"/>
              </a:spcAft>
              <a:buNone/>
            </a:pPr>
            <a:r>
              <a:rPr lang="es-MX" sz="2400" kern="100">
                <a:effectLst/>
                <a:latin typeface="Constantia" panose="02030602050306030303" pitchFamily="18" charset="0"/>
                <a:ea typeface="Calibri" panose="020F0502020204030204" pitchFamily="34" charset="0"/>
                <a:cs typeface="Times New Roman" panose="02020603050405020304" pitchFamily="18" charset="0"/>
              </a:rPr>
              <a:t>8. Que sea el Congreso del Estado quien apruebe las inversiones y fideicomisos con las condiciones que garanticen el mayor beneficio social a través de mecanismos de control y vigilancia; así mismo que el Consejo Directivo en pleno, no apruebe ninguna forma de inversión si no es aprobada por unanimidad y no por mayoría.</a:t>
            </a:r>
            <a:r>
              <a:rPr lang="es-MX" sz="2400">
                <a:effectLst/>
                <a:latin typeface="Constantia" panose="02030602050306030303" pitchFamily="18" charset="0"/>
                <a:ea typeface="Times New Roman" panose="02020603050405020304" pitchFamily="18" charset="0"/>
              </a:rPr>
              <a:t> </a:t>
            </a:r>
            <a:r>
              <a:rPr lang="es-MX" sz="2400" b="1">
                <a:effectLst/>
                <a:latin typeface="Constantia" panose="02030602050306030303" pitchFamily="18" charset="0"/>
                <a:ea typeface="Times New Roman" panose="02020603050405020304" pitchFamily="18" charset="0"/>
              </a:rPr>
              <a:t>(Art. 158)</a:t>
            </a:r>
            <a:endParaRPr lang="es-MX" sz="2400">
              <a:effectLst/>
              <a:latin typeface="Constantia" panose="02030602050306030303" pitchFamily="18" charset="0"/>
              <a:ea typeface="Times New Roman" panose="02020603050405020304" pitchFamily="18" charset="0"/>
            </a:endParaRPr>
          </a:p>
          <a:p>
            <a:pPr marL="0" lvl="0" indent="0" algn="just">
              <a:lnSpc>
                <a:spcPct val="130000"/>
              </a:lnSpc>
              <a:spcAft>
                <a:spcPts val="800"/>
              </a:spcAft>
              <a:buNone/>
            </a:pPr>
            <a:r>
              <a:rPr lang="es-MX" sz="2400" kern="100">
                <a:effectLst/>
                <a:latin typeface="Constantia" panose="02030602050306030303" pitchFamily="18" charset="0"/>
                <a:ea typeface="Calibri" panose="020F0502020204030204" pitchFamily="34" charset="0"/>
                <a:cs typeface="Times New Roman" panose="02020603050405020304" pitchFamily="18" charset="0"/>
              </a:rPr>
              <a:t>9. Que ningún cargo de elección popular, sea sujeto de afiliación al régimen obligatorio. </a:t>
            </a:r>
            <a:r>
              <a:rPr lang="es-MX" sz="2400" b="1" kern="100">
                <a:effectLst/>
                <a:latin typeface="Constantia" panose="02030602050306030303" pitchFamily="18" charset="0"/>
                <a:ea typeface="Calibri" panose="020F0502020204030204" pitchFamily="34" charset="0"/>
                <a:cs typeface="Times New Roman" panose="02020603050405020304" pitchFamily="18" charset="0"/>
              </a:rPr>
              <a:t>(Art. 29)</a:t>
            </a:r>
            <a:endParaRPr lang="es-MX" sz="2400" kern="100">
              <a:effectLst/>
              <a:latin typeface="Constantia" panose="02030602050306030303" pitchFamily="18" charset="0"/>
              <a:ea typeface="Calibri" panose="020F0502020204030204" pitchFamily="34" charset="0"/>
              <a:cs typeface="Times New Roman" panose="02020603050405020304" pitchFamily="18" charset="0"/>
            </a:endParaRPr>
          </a:p>
          <a:p>
            <a:endParaRPr lang="es-MX"/>
          </a:p>
        </p:txBody>
      </p:sp>
    </p:spTree>
    <p:extLst>
      <p:ext uri="{BB962C8B-B14F-4D97-AF65-F5344CB8AC3E}">
        <p14:creationId xmlns:p14="http://schemas.microsoft.com/office/powerpoint/2010/main" val="185567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8983B-CE9B-560F-F344-C6322391DAB6}"/>
              </a:ext>
            </a:extLst>
          </p:cNvPr>
          <p:cNvSpPr>
            <a:spLocks noGrp="1"/>
          </p:cNvSpPr>
          <p:nvPr>
            <p:ph type="title"/>
          </p:nvPr>
        </p:nvSpPr>
        <p:spPr>
          <a:xfrm>
            <a:off x="838200" y="128589"/>
            <a:ext cx="10515600" cy="552448"/>
          </a:xfrm>
        </p:spPr>
        <p:txBody>
          <a:bodyPr>
            <a:normAutofit/>
          </a:bodyPr>
          <a:lstStyle/>
          <a:p>
            <a:pPr algn="ctr"/>
            <a:r>
              <a:rPr lang="en-US" sz="3200" b="1">
                <a:effectLst/>
                <a:latin typeface="Constantia" panose="02030602050306030303" pitchFamily="18" charset="0"/>
                <a:ea typeface="Times New Roman" panose="02020603050405020304" pitchFamily="18" charset="0"/>
              </a:rPr>
              <a:t>S O L I C I T A M O S</a:t>
            </a:r>
            <a:endParaRPr lang="es-MX" sz="3200">
              <a:latin typeface="Constantia" panose="02030602050306030303" pitchFamily="18" charset="0"/>
            </a:endParaRPr>
          </a:p>
        </p:txBody>
      </p:sp>
      <p:sp>
        <p:nvSpPr>
          <p:cNvPr id="3" name="Marcador de contenido 2">
            <a:extLst>
              <a:ext uri="{FF2B5EF4-FFF2-40B4-BE49-F238E27FC236}">
                <a16:creationId xmlns:a16="http://schemas.microsoft.com/office/drawing/2014/main" id="{0A5A63DB-9A1D-CF07-45AD-0DB6C54DF05E}"/>
              </a:ext>
            </a:extLst>
          </p:cNvPr>
          <p:cNvSpPr>
            <a:spLocks noGrp="1"/>
          </p:cNvSpPr>
          <p:nvPr>
            <p:ph idx="1"/>
          </p:nvPr>
        </p:nvSpPr>
        <p:spPr>
          <a:xfrm>
            <a:off x="838200" y="681037"/>
            <a:ext cx="10515600" cy="5934076"/>
          </a:xfrm>
        </p:spPr>
        <p:txBody>
          <a:bodyPr>
            <a:noAutofit/>
          </a:bodyPr>
          <a:lstStyle/>
          <a:p>
            <a:pPr marL="0" lvl="0" indent="0" algn="just">
              <a:lnSpc>
                <a:spcPct val="130000"/>
              </a:lnSpc>
              <a:buNone/>
            </a:pPr>
            <a:r>
              <a:rPr lang="es-MX" sz="2000" kern="100">
                <a:effectLst/>
                <a:latin typeface="Constantia" panose="02030602050306030303" pitchFamily="18" charset="0"/>
                <a:ea typeface="Calibri" panose="020F0502020204030204" pitchFamily="34" charset="0"/>
                <a:cs typeface="Times New Roman" panose="02020603050405020304" pitchFamily="18" charset="0"/>
              </a:rPr>
              <a:t>10. Que el Gobierno del Estado cumpla con la contratación, sustitución y basificación de las plazas vacantes del régimen obligatorio; así mismo, asigne el presupuesto necesario para que los Municipios estén en condiciones de cumplir con la afiliación de ley. </a:t>
            </a:r>
            <a:r>
              <a:rPr lang="es-MX" sz="2000" b="1" kern="100">
                <a:effectLst/>
                <a:latin typeface="Constantia" panose="02030602050306030303" pitchFamily="18" charset="0"/>
                <a:ea typeface="Calibri" panose="020F0502020204030204" pitchFamily="34" charset="0"/>
                <a:cs typeface="Times New Roman" panose="02020603050405020304" pitchFamily="18" charset="0"/>
              </a:rPr>
              <a:t>(Art. Reforma)</a:t>
            </a:r>
            <a:endParaRPr lang="es-MX" sz="2000" kern="100">
              <a:effectLst/>
              <a:latin typeface="Constantia" panose="02030602050306030303" pitchFamily="18" charset="0"/>
              <a:ea typeface="Calibri" panose="020F0502020204030204" pitchFamily="34" charset="0"/>
              <a:cs typeface="Times New Roman" panose="02020603050405020304" pitchFamily="18" charset="0"/>
            </a:endParaRPr>
          </a:p>
          <a:p>
            <a:pPr marL="0" lvl="0" indent="0" algn="just">
              <a:lnSpc>
                <a:spcPct val="130000"/>
              </a:lnSpc>
              <a:buNone/>
            </a:pPr>
            <a:r>
              <a:rPr lang="es-MX" sz="2000" kern="100">
                <a:effectLst/>
                <a:latin typeface="Constantia" panose="02030602050306030303" pitchFamily="18" charset="0"/>
                <a:ea typeface="Calibri" panose="020F0502020204030204" pitchFamily="34" charset="0"/>
                <a:cs typeface="Times New Roman" panose="02020603050405020304" pitchFamily="18" charset="0"/>
              </a:rPr>
              <a:t>11. Buscar alternativas de nuevos productos y préstamos. </a:t>
            </a:r>
            <a:r>
              <a:rPr lang="es-MX" sz="2000" b="1" kern="100">
                <a:effectLst/>
                <a:latin typeface="Constantia" panose="02030602050306030303" pitchFamily="18" charset="0"/>
                <a:ea typeface="Calibri" panose="020F0502020204030204" pitchFamily="34" charset="0"/>
                <a:cs typeface="Times New Roman" panose="02020603050405020304" pitchFamily="18" charset="0"/>
              </a:rPr>
              <a:t>(Art. 113)</a:t>
            </a:r>
            <a:endParaRPr lang="es-MX" sz="2000" kern="100">
              <a:effectLst/>
              <a:latin typeface="Constantia" panose="02030602050306030303" pitchFamily="18" charset="0"/>
              <a:ea typeface="Calibri" panose="020F0502020204030204" pitchFamily="34" charset="0"/>
              <a:cs typeface="Times New Roman" panose="02020603050405020304" pitchFamily="18" charset="0"/>
            </a:endParaRPr>
          </a:p>
          <a:p>
            <a:pPr marL="0" lvl="0" indent="0" algn="just">
              <a:lnSpc>
                <a:spcPct val="130000"/>
              </a:lnSpc>
              <a:buNone/>
            </a:pPr>
            <a:r>
              <a:rPr lang="es-MX" sz="2000" kern="100">
                <a:latin typeface="Constantia" panose="02030602050306030303" pitchFamily="18" charset="0"/>
                <a:ea typeface="Calibri" panose="020F0502020204030204" pitchFamily="34" charset="0"/>
                <a:cs typeface="Times New Roman" panose="02020603050405020304" pitchFamily="18" charset="0"/>
              </a:rPr>
              <a:t>12. </a:t>
            </a:r>
            <a:r>
              <a:rPr lang="es-MX" sz="2000" kern="100">
                <a:effectLst/>
                <a:latin typeface="Constantia" panose="02030602050306030303" pitchFamily="18" charset="0"/>
                <a:ea typeface="Calibri" panose="020F0502020204030204" pitchFamily="34" charset="0"/>
                <a:cs typeface="Times New Roman" panose="02020603050405020304" pitchFamily="18" charset="0"/>
              </a:rPr>
              <a:t>Se busque recuperar las malas inversiones ya conocidas y se le dé seguimiento jurídico a  quienes de manera discrecional e irresponsable dilapidaron los bienes y fondos solidarios de los afiliados; así como aquellos que cometieron presunto fraude por compras a sobreprecio. </a:t>
            </a:r>
            <a:r>
              <a:rPr lang="es-MX" sz="2000" b="1" kern="100">
                <a:effectLst/>
                <a:latin typeface="Constantia" panose="02030602050306030303" pitchFamily="18" charset="0"/>
                <a:ea typeface="Calibri" panose="020F0502020204030204" pitchFamily="34" charset="0"/>
                <a:cs typeface="Times New Roman" panose="02020603050405020304" pitchFamily="18" charset="0"/>
              </a:rPr>
              <a:t>(Art. 158)</a:t>
            </a:r>
            <a:endParaRPr lang="es-MX" sz="2000" kern="100">
              <a:effectLst/>
              <a:latin typeface="Constantia" panose="02030602050306030303" pitchFamily="18" charset="0"/>
              <a:ea typeface="Calibri" panose="020F0502020204030204" pitchFamily="34" charset="0"/>
              <a:cs typeface="Times New Roman" panose="02020603050405020304" pitchFamily="18" charset="0"/>
            </a:endParaRPr>
          </a:p>
          <a:p>
            <a:pPr marL="0" lvl="0" indent="0" algn="just">
              <a:lnSpc>
                <a:spcPct val="130000"/>
              </a:lnSpc>
              <a:spcAft>
                <a:spcPts val="800"/>
              </a:spcAft>
              <a:buNone/>
            </a:pPr>
            <a:r>
              <a:rPr lang="es-MX" sz="2000" kern="100">
                <a:effectLst/>
                <a:latin typeface="Constantia" panose="02030602050306030303" pitchFamily="18" charset="0"/>
                <a:ea typeface="Calibri" panose="020F0502020204030204" pitchFamily="34" charset="0"/>
                <a:cs typeface="Times New Roman" panose="02020603050405020304" pitchFamily="18" charset="0"/>
              </a:rPr>
              <a:t>13. Que se responsabilice a quienes autorizaron de manera irresponsable la presentación de un estudio actuarial que no garantizó la viabilidad financiera de la reforma de 2009. </a:t>
            </a:r>
            <a:r>
              <a:rPr lang="es-MX" sz="2000" b="1" kern="100">
                <a:effectLst/>
                <a:latin typeface="Constantia" panose="02030602050306030303" pitchFamily="18" charset="0"/>
                <a:ea typeface="Calibri" panose="020F0502020204030204" pitchFamily="34" charset="0"/>
                <a:cs typeface="Times New Roman" panose="02020603050405020304" pitchFamily="18" charset="0"/>
              </a:rPr>
              <a:t>(Art. 153)</a:t>
            </a:r>
            <a:endParaRPr lang="es-MX" sz="2000" kern="100">
              <a:effectLst/>
              <a:latin typeface="Constantia" panose="02030602050306030303" pitchFamily="18" charset="0"/>
              <a:ea typeface="Calibri" panose="020F0502020204030204" pitchFamily="34" charset="0"/>
              <a:cs typeface="Times New Roman" panose="02020603050405020304" pitchFamily="18" charset="0"/>
            </a:endParaRPr>
          </a:p>
          <a:p>
            <a:pPr marL="0" lvl="0" indent="0" algn="just">
              <a:lnSpc>
                <a:spcPct val="130000"/>
              </a:lnSpc>
              <a:spcAft>
                <a:spcPts val="800"/>
              </a:spcAft>
              <a:buNone/>
            </a:pPr>
            <a:endParaRPr lang="es-MX" sz="2000">
              <a:effectLst/>
              <a:latin typeface="Constantia" panose="02030602050306030303" pitchFamily="18" charset="0"/>
              <a:ea typeface="Times New Roman" panose="02020603050405020304" pitchFamily="18" charset="0"/>
            </a:endParaRPr>
          </a:p>
          <a:p>
            <a:pPr marL="0" indent="0" algn="just">
              <a:lnSpc>
                <a:spcPct val="130000"/>
              </a:lnSpc>
              <a:buNone/>
            </a:pPr>
            <a:r>
              <a:rPr lang="es-MX" sz="2000" b="1">
                <a:effectLst/>
                <a:latin typeface="Constantia" panose="02030602050306030303" pitchFamily="18" charset="0"/>
                <a:ea typeface="Times New Roman" panose="02020603050405020304" pitchFamily="18" charset="0"/>
              </a:rPr>
              <a:t>Lo anterior representa el sentir de las y los trabajadores y los servidores públicos del Estado de Jalisco para estar en condiciones de iniciar a discutir una posible reforma.</a:t>
            </a:r>
          </a:p>
          <a:p>
            <a:endParaRPr lang="es-MX" sz="2400"/>
          </a:p>
        </p:txBody>
      </p:sp>
    </p:spTree>
    <p:extLst>
      <p:ext uri="{BB962C8B-B14F-4D97-AF65-F5344CB8AC3E}">
        <p14:creationId xmlns:p14="http://schemas.microsoft.com/office/powerpoint/2010/main" val="235809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813C5A-4EB5-ED8F-AAC7-B3AD9EAD2BFB}"/>
              </a:ext>
            </a:extLst>
          </p:cNvPr>
          <p:cNvPicPr>
            <a:picLocks noChangeAspect="1"/>
          </p:cNvPicPr>
          <p:nvPr/>
        </p:nvPicPr>
        <p:blipFill>
          <a:blip r:embed="rId2"/>
          <a:stretch>
            <a:fillRect/>
          </a:stretch>
        </p:blipFill>
        <p:spPr>
          <a:xfrm>
            <a:off x="953756" y="0"/>
            <a:ext cx="10284488" cy="6858000"/>
          </a:xfrm>
          <a:prstGeom prst="rect">
            <a:avLst/>
          </a:prstGeom>
        </p:spPr>
      </p:pic>
    </p:spTree>
    <p:extLst>
      <p:ext uri="{BB962C8B-B14F-4D97-AF65-F5344CB8AC3E}">
        <p14:creationId xmlns:p14="http://schemas.microsoft.com/office/powerpoint/2010/main" val="40301774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TotalTime>
  <Words>1031</Words>
  <Application>Microsoft Office PowerPoint</Application>
  <PresentationFormat>Panorámica</PresentationFormat>
  <Paragraphs>44</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Aptos</vt:lpstr>
      <vt:lpstr>Aptos Display</vt:lpstr>
      <vt:lpstr>Arial</vt:lpstr>
      <vt:lpstr>Constantia</vt:lpstr>
      <vt:lpstr>Tahoma</vt:lpstr>
      <vt:lpstr>Times New Roman</vt:lpstr>
      <vt:lpstr>Tema de Office</vt:lpstr>
      <vt:lpstr>POR EL BIENESTAR GENERADO POR LOS TRABAJADORES</vt:lpstr>
      <vt:lpstr>MARCO COMPARATIVO</vt:lpstr>
      <vt:lpstr>Presentación de PowerPoint</vt:lpstr>
      <vt:lpstr> S O L I C I T A M O S</vt:lpstr>
      <vt:lpstr>S O L I C I T A M O S</vt:lpstr>
      <vt:lpstr>S O L I C I T A M O S</vt:lpstr>
      <vt:lpstr>S O L I C I T A M O 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Angel Rodriguez Valdez</dc:creator>
  <cp:lastModifiedBy>Diego Alcalá García</cp:lastModifiedBy>
  <cp:revision>2</cp:revision>
  <dcterms:created xsi:type="dcterms:W3CDTF">2025-03-23T00:17:47Z</dcterms:created>
  <dcterms:modified xsi:type="dcterms:W3CDTF">2025-10-27T19:33:05Z</dcterms:modified>
</cp:coreProperties>
</file>